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</p:sldIdLst>
  <p:sldSz cy="9906000" cx="6858000"/>
  <p:notesSz cx="6858000" cy="99456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gjCoPKC7zIIPIHJ+soowAM/BTt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1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1" y="4786363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1" y="9446678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anchorCtr="0" anchor="b" bIns="46250" lIns="92525" spcFirstLastPara="1" rIns="92525" wrap="square" tIns="462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anchorCtr="0" anchor="b" bIns="46250" lIns="92525" spcFirstLastPara="1" rIns="92525" wrap="square" tIns="4625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ja-JP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1" y="4786363"/>
            <a:ext cx="5486400" cy="3916115"/>
          </a:xfrm>
          <a:prstGeom prst="rect">
            <a:avLst/>
          </a:prstGeom>
        </p:spPr>
        <p:txBody>
          <a:bodyPr anchorCtr="0" anchor="t" bIns="46250" lIns="92525" spcFirstLastPara="1" rIns="92525" wrap="square" tIns="46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9c91dbc32_3_75:notes"/>
          <p:cNvSpPr txBox="1"/>
          <p:nvPr>
            <p:ph idx="1" type="body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</p:spPr>
        <p:txBody>
          <a:bodyPr anchorCtr="0" anchor="t" bIns="46250" lIns="92525" spcFirstLastPara="1" rIns="92525" wrap="square" tIns="46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e9c91dbc32_3_75:notes"/>
          <p:cNvSpPr/>
          <p:nvPr>
            <p:ph idx="2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9c91dbc32_3_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3e9c91dbc32_3_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g3e9c91dbc32_3_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e9c91dbc32_3_10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g3e9c91dbc32_3_10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7" name="Google Shape;97;g3e9c91dbc32_3_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g3e9c91dbc32_3_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e9c91dbc32_3_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9c91dbc32_3_1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g3e9c91dbc32_3_16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g3e9c91dbc32_3_1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3e9c91dbc32_3_1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3e9c91dbc32_3_1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9c91dbc32_3_22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3e9c91dbc32_3_22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9" name="Google Shape;109;g3e9c91dbc32_3_2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e9c91dbc32_3_2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e9c91dbc32_3_2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e9c91dbc32_3_2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3e9c91dbc32_3_28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g3e9c91dbc32_3_28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g3e9c91dbc32_3_2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3e9c91dbc32_3_2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g3e9c91dbc32_3_2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e9c91dbc32_3_35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g3e9c91dbc32_3_35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2" name="Google Shape;122;g3e9c91dbc32_3_35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g3e9c91dbc32_3_35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4" name="Google Shape;124;g3e9c91dbc32_3_35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g3e9c91dbc32_3_3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g3e9c91dbc32_3_3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g3e9c91dbc32_3_3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e9c91dbc32_3_44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g3e9c91dbc32_3_4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g3e9c91dbc32_3_4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g3e9c91dbc32_3_4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9c91dbc32_3_49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3e9c91dbc32_3_49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36" name="Google Shape;136;g3e9c91dbc32_3_49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37" name="Google Shape;137;g3e9c91dbc32_3_4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3e9c91dbc32_3_4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g3e9c91dbc32_3_4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2" name="Google Shape;22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9c91dbc32_3_56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3e9c91dbc32_3_56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g3e9c91dbc32_3_56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44" name="Google Shape;144;g3e9c91dbc32_3_5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3e9c91dbc32_3_5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g3e9c91dbc32_3_5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e9c91dbc32_3_63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g3e9c91dbc32_3_63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g3e9c91dbc32_3_6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g3e9c91dbc32_3_6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g3e9c91dbc32_3_6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 縦書きテキスト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e9c91dbc32_3_69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g3e9c91dbc32_3_69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g3e9c91dbc32_3_6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3e9c91dbc32_3_6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g3e9c91dbc32_3_6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7" name="Google Shape;47;p8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9" name="Google Shape;49;p8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9c91dbc32_3_0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g3e9c91dbc32_3_0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g3e9c91dbc32_3_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g3e9c91dbc32_3_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g3e9c91dbc32_3_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image" Target="../media/image2.jpg"/><Relationship Id="rId7" Type="http://schemas.openxmlformats.org/officeDocument/2006/relationships/image" Target="../media/image9.jpg"/><Relationship Id="rId8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jpg"/><Relationship Id="rId10" Type="http://schemas.openxmlformats.org/officeDocument/2006/relationships/image" Target="../media/image6.png"/><Relationship Id="rId13" Type="http://schemas.openxmlformats.org/officeDocument/2006/relationships/image" Target="../media/image12.jpg"/><Relationship Id="rId1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19.jpg"/><Relationship Id="rId14" Type="http://schemas.openxmlformats.org/officeDocument/2006/relationships/image" Target="../media/image10.jpg"/><Relationship Id="rId5" Type="http://schemas.openxmlformats.org/officeDocument/2006/relationships/image" Target="../media/image4.png"/><Relationship Id="rId6" Type="http://schemas.openxmlformats.org/officeDocument/2006/relationships/image" Target="../media/image17.jpg"/><Relationship Id="rId7" Type="http://schemas.openxmlformats.org/officeDocument/2006/relationships/image" Target="../media/image13.jpg"/><Relationship Id="rId8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/>
          <p:nvPr/>
        </p:nvSpPr>
        <p:spPr>
          <a:xfrm>
            <a:off x="852465" y="3913690"/>
            <a:ext cx="5219700" cy="2981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梅雨にこそ読みたい本～雨が印象的な本～</a:t>
            </a:r>
            <a:endParaRPr b="1" i="0" sz="1400" u="none" cap="none" strike="noStrike">
              <a:solidFill>
                <a:schemeClr val="dk1"/>
              </a:solidFill>
              <a:highlight>
                <a:srgbClr val="00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802" y="3368607"/>
            <a:ext cx="1432363" cy="9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"/>
          <p:cNvSpPr txBox="1"/>
          <p:nvPr/>
        </p:nvSpPr>
        <p:spPr>
          <a:xfrm>
            <a:off x="4396527" y="8929190"/>
            <a:ext cx="2062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発行者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内之浦銀河アリーナ図書室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"/>
          <p:cNvSpPr txBox="1"/>
          <p:nvPr/>
        </p:nvSpPr>
        <p:spPr>
          <a:xfrm>
            <a:off x="4533150" y="9484548"/>
            <a:ext cx="19261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電話　３１ー６５５５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3151898" y="1167972"/>
            <a:ext cx="3771985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6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　　　　第３号（通巻２２６号）</a:t>
            </a:r>
            <a:endParaRPr b="1" sz="16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"/>
          <p:cNvSpPr txBox="1"/>
          <p:nvPr/>
        </p:nvSpPr>
        <p:spPr>
          <a:xfrm>
            <a:off x="206543" y="7778471"/>
            <a:ext cx="6147102" cy="334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 u="sng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◎お話し会◎「花☆はなの森」ご案内</a:t>
            </a:r>
            <a:endParaRPr b="1" sz="1400" u="sng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"/>
          <p:cNvSpPr txBox="1"/>
          <p:nvPr/>
        </p:nvSpPr>
        <p:spPr>
          <a:xfrm>
            <a:off x="-309662" y="8947432"/>
            <a:ext cx="5951269" cy="886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開館時間　１０：００～１７：００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開館日　平日・土曜・日曜・祝   日</a:t>
            </a:r>
            <a:r>
              <a:rPr b="1" i="0" lang="ja-JP" sz="1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（年末年始を除く）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sng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200" u="sng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＊土・日・祝日の12：00～13：00は閉館致します。</a:t>
            </a:r>
            <a:endParaRPr b="1" i="0" sz="1200" u="sng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"/>
          <p:cNvSpPr txBox="1"/>
          <p:nvPr/>
        </p:nvSpPr>
        <p:spPr>
          <a:xfrm>
            <a:off x="206543" y="1165462"/>
            <a:ext cx="25050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内之浦銀河アリー図書室便り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"/>
          <p:cNvSpPr/>
          <p:nvPr/>
        </p:nvSpPr>
        <p:spPr>
          <a:xfrm>
            <a:off x="290191" y="7737569"/>
            <a:ext cx="6361266" cy="114763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"/>
          <p:cNvSpPr txBox="1"/>
          <p:nvPr/>
        </p:nvSpPr>
        <p:spPr>
          <a:xfrm>
            <a:off x="2745018" y="8239557"/>
            <a:ext cx="4148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本の読み聞かせや、ゲーム、プレゼントもあるよ～！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みなさまの参加をお待ちしております。</a:t>
            </a:r>
            <a:endParaRPr/>
          </a:p>
        </p:txBody>
      </p:sp>
      <p:sp>
        <p:nvSpPr>
          <p:cNvPr id="173" name="Google Shape;173;p1"/>
          <p:cNvSpPr/>
          <p:nvPr/>
        </p:nvSpPr>
        <p:spPr>
          <a:xfrm>
            <a:off x="914984" y="1500192"/>
            <a:ext cx="2784033" cy="50562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ほっとしょ！</a:t>
            </a:r>
            <a:endParaRPr/>
          </a:p>
        </p:txBody>
      </p:sp>
      <p:sp>
        <p:nvSpPr>
          <p:cNvPr id="174" name="Google Shape;174;p1"/>
          <p:cNvSpPr/>
          <p:nvPr/>
        </p:nvSpPr>
        <p:spPr>
          <a:xfrm>
            <a:off x="3111639" y="1221833"/>
            <a:ext cx="2843022" cy="36933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令和８年６月号</a:t>
            </a:r>
            <a:endParaRPr/>
          </a:p>
        </p:txBody>
      </p:sp>
      <p:sp>
        <p:nvSpPr>
          <p:cNvPr id="175" name="Google Shape;175;p1"/>
          <p:cNvSpPr txBox="1"/>
          <p:nvPr/>
        </p:nvSpPr>
        <p:spPr>
          <a:xfrm>
            <a:off x="206543" y="8119379"/>
            <a:ext cx="2780283" cy="635495"/>
          </a:xfrm>
          <a:prstGeom prst="rect">
            <a:avLst/>
          </a:prstGeom>
          <a:noFill/>
          <a:ln cap="flat" cmpd="sng" w="9525">
            <a:solidFill>
              <a:srgbClr val="F5F7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・期日　６月２７日 (土)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・時間　１３時３０分～</a:t>
            </a:r>
            <a:endParaRPr b="1" sz="1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・会場　銀河アリーナ図書室</a:t>
            </a:r>
            <a:endParaRPr/>
          </a:p>
        </p:txBody>
      </p:sp>
      <p:sp>
        <p:nvSpPr>
          <p:cNvPr id="176" name="Google Shape;176;p1"/>
          <p:cNvSpPr/>
          <p:nvPr/>
        </p:nvSpPr>
        <p:spPr>
          <a:xfrm>
            <a:off x="2281745" y="3531369"/>
            <a:ext cx="2009590" cy="35921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80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おすすめの本</a:t>
            </a:r>
            <a:r>
              <a:rPr lang="ja-JP" sz="140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　</a:t>
            </a:r>
            <a:endParaRPr/>
          </a:p>
        </p:txBody>
      </p:sp>
      <p:grpSp>
        <p:nvGrpSpPr>
          <p:cNvPr id="177" name="Google Shape;177;p1"/>
          <p:cNvGrpSpPr/>
          <p:nvPr/>
        </p:nvGrpSpPr>
        <p:grpSpPr>
          <a:xfrm>
            <a:off x="131763" y="109537"/>
            <a:ext cx="6615113" cy="944563"/>
            <a:chOff x="83" y="69"/>
            <a:chExt cx="4167" cy="595"/>
          </a:xfrm>
        </p:grpSpPr>
        <p:sp>
          <p:nvSpPr>
            <p:cNvPr id="178" name="Google Shape;178;p1"/>
            <p:cNvSpPr/>
            <p:nvPr/>
          </p:nvSpPr>
          <p:spPr>
            <a:xfrm>
              <a:off x="83" y="72"/>
              <a:ext cx="4162" cy="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89" y="69"/>
              <a:ext cx="355" cy="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MS PGothic"/>
                <a:buNone/>
              </a:pPr>
              <a:r>
                <a:rPr b="0" i="0" lang="ja-JP" sz="2200" u="none" cap="none" strike="noStrike">
                  <a:solidFill>
                    <a:schemeClr val="dk1"/>
                  </a:solidFill>
                  <a:latin typeface="MS PGothic"/>
                  <a:ea typeface="MS PGothic"/>
                  <a:cs typeface="MS PGothic"/>
                  <a:sym typeface="MS PGothic"/>
                </a:rPr>
                <a:t>回覧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>
              <a:off x="83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"/>
            <p:cNvSpPr/>
            <p:nvPr/>
          </p:nvSpPr>
          <p:spPr>
            <a:xfrm>
              <a:off x="499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>
              <a:off x="914" y="72"/>
              <a:ext cx="6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1330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"/>
            <p:cNvSpPr/>
            <p:nvPr/>
          </p:nvSpPr>
          <p:spPr>
            <a:xfrm>
              <a:off x="1746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"/>
            <p:cNvSpPr/>
            <p:nvPr/>
          </p:nvSpPr>
          <p:spPr>
            <a:xfrm>
              <a:off x="2161" y="72"/>
              <a:ext cx="6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"/>
            <p:cNvSpPr/>
            <p:nvPr/>
          </p:nvSpPr>
          <p:spPr>
            <a:xfrm>
              <a:off x="2577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"/>
            <p:cNvSpPr/>
            <p:nvPr/>
          </p:nvSpPr>
          <p:spPr>
            <a:xfrm>
              <a:off x="2993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"/>
            <p:cNvSpPr/>
            <p:nvPr/>
          </p:nvSpPr>
          <p:spPr>
            <a:xfrm>
              <a:off x="3409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"/>
            <p:cNvSpPr/>
            <p:nvPr/>
          </p:nvSpPr>
          <p:spPr>
            <a:xfrm>
              <a:off x="3824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0" name="Google Shape;190;p1"/>
            <p:cNvCxnSpPr/>
            <p:nvPr/>
          </p:nvCxnSpPr>
          <p:spPr>
            <a:xfrm>
              <a:off x="504" y="72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91" name="Google Shape;191;p1"/>
            <p:cNvSpPr/>
            <p:nvPr/>
          </p:nvSpPr>
          <p:spPr>
            <a:xfrm>
              <a:off x="504" y="72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"/>
            <p:cNvSpPr/>
            <p:nvPr/>
          </p:nvSpPr>
          <p:spPr>
            <a:xfrm>
              <a:off x="4240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3" name="Google Shape;193;p1"/>
            <p:cNvCxnSpPr/>
            <p:nvPr/>
          </p:nvCxnSpPr>
          <p:spPr>
            <a:xfrm>
              <a:off x="504" y="363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94" name="Google Shape;194;p1"/>
            <p:cNvSpPr/>
            <p:nvPr/>
          </p:nvSpPr>
          <p:spPr>
            <a:xfrm>
              <a:off x="504" y="363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5" name="Google Shape;195;p1"/>
            <p:cNvCxnSpPr/>
            <p:nvPr/>
          </p:nvCxnSpPr>
          <p:spPr>
            <a:xfrm>
              <a:off x="499" y="72"/>
              <a:ext cx="0" cy="587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96" name="Google Shape;196;p1"/>
            <p:cNvSpPr/>
            <p:nvPr/>
          </p:nvSpPr>
          <p:spPr>
            <a:xfrm>
              <a:off x="499" y="72"/>
              <a:ext cx="5" cy="58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7" name="Google Shape;197;p1"/>
            <p:cNvCxnSpPr/>
            <p:nvPr/>
          </p:nvCxnSpPr>
          <p:spPr>
            <a:xfrm>
              <a:off x="914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98" name="Google Shape;198;p1"/>
            <p:cNvSpPr/>
            <p:nvPr/>
          </p:nvSpPr>
          <p:spPr>
            <a:xfrm>
              <a:off x="914" y="77"/>
              <a:ext cx="6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9" name="Google Shape;199;p1"/>
            <p:cNvCxnSpPr/>
            <p:nvPr/>
          </p:nvCxnSpPr>
          <p:spPr>
            <a:xfrm>
              <a:off x="1330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0" name="Google Shape;200;p1"/>
            <p:cNvSpPr/>
            <p:nvPr/>
          </p:nvSpPr>
          <p:spPr>
            <a:xfrm>
              <a:off x="1330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1" name="Google Shape;201;p1"/>
            <p:cNvCxnSpPr/>
            <p:nvPr/>
          </p:nvCxnSpPr>
          <p:spPr>
            <a:xfrm>
              <a:off x="1746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2" name="Google Shape;202;p1"/>
            <p:cNvSpPr/>
            <p:nvPr/>
          </p:nvSpPr>
          <p:spPr>
            <a:xfrm>
              <a:off x="1746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3" name="Google Shape;203;p1"/>
            <p:cNvCxnSpPr/>
            <p:nvPr/>
          </p:nvCxnSpPr>
          <p:spPr>
            <a:xfrm>
              <a:off x="2161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4" name="Google Shape;204;p1"/>
            <p:cNvSpPr/>
            <p:nvPr/>
          </p:nvSpPr>
          <p:spPr>
            <a:xfrm>
              <a:off x="2161" y="77"/>
              <a:ext cx="6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5" name="Google Shape;205;p1"/>
            <p:cNvCxnSpPr/>
            <p:nvPr/>
          </p:nvCxnSpPr>
          <p:spPr>
            <a:xfrm>
              <a:off x="2577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6" name="Google Shape;206;p1"/>
            <p:cNvSpPr/>
            <p:nvPr/>
          </p:nvSpPr>
          <p:spPr>
            <a:xfrm>
              <a:off x="2577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7" name="Google Shape;207;p1"/>
            <p:cNvCxnSpPr/>
            <p:nvPr/>
          </p:nvCxnSpPr>
          <p:spPr>
            <a:xfrm>
              <a:off x="2993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08" name="Google Shape;208;p1"/>
            <p:cNvSpPr/>
            <p:nvPr/>
          </p:nvSpPr>
          <p:spPr>
            <a:xfrm>
              <a:off x="2993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9" name="Google Shape;209;p1"/>
            <p:cNvCxnSpPr/>
            <p:nvPr/>
          </p:nvCxnSpPr>
          <p:spPr>
            <a:xfrm>
              <a:off x="3409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10" name="Google Shape;210;p1"/>
            <p:cNvSpPr/>
            <p:nvPr/>
          </p:nvSpPr>
          <p:spPr>
            <a:xfrm>
              <a:off x="3409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1" name="Google Shape;211;p1"/>
            <p:cNvCxnSpPr/>
            <p:nvPr/>
          </p:nvCxnSpPr>
          <p:spPr>
            <a:xfrm>
              <a:off x="3824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12" name="Google Shape;212;p1"/>
            <p:cNvSpPr/>
            <p:nvPr/>
          </p:nvSpPr>
          <p:spPr>
            <a:xfrm>
              <a:off x="3824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3" name="Google Shape;213;p1"/>
            <p:cNvCxnSpPr/>
            <p:nvPr/>
          </p:nvCxnSpPr>
          <p:spPr>
            <a:xfrm>
              <a:off x="504" y="654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14" name="Google Shape;214;p1"/>
            <p:cNvSpPr/>
            <p:nvPr/>
          </p:nvSpPr>
          <p:spPr>
            <a:xfrm>
              <a:off x="504" y="654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5" name="Google Shape;215;p1"/>
            <p:cNvCxnSpPr/>
            <p:nvPr/>
          </p:nvCxnSpPr>
          <p:spPr>
            <a:xfrm>
              <a:off x="4240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16" name="Google Shape;216;p1"/>
            <p:cNvSpPr/>
            <p:nvPr/>
          </p:nvSpPr>
          <p:spPr>
            <a:xfrm>
              <a:off x="4240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7" name="Google Shape;217;p1"/>
            <p:cNvCxnSpPr/>
            <p:nvPr/>
          </p:nvCxnSpPr>
          <p:spPr>
            <a:xfrm>
              <a:off x="83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18" name="Google Shape;218;p1"/>
            <p:cNvSpPr/>
            <p:nvPr/>
          </p:nvSpPr>
          <p:spPr>
            <a:xfrm>
              <a:off x="83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9" name="Google Shape;219;p1"/>
            <p:cNvCxnSpPr/>
            <p:nvPr/>
          </p:nvCxnSpPr>
          <p:spPr>
            <a:xfrm>
              <a:off x="499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20" name="Google Shape;220;p1"/>
            <p:cNvSpPr/>
            <p:nvPr/>
          </p:nvSpPr>
          <p:spPr>
            <a:xfrm>
              <a:off x="499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1" name="Google Shape;221;p1"/>
            <p:cNvCxnSpPr/>
            <p:nvPr/>
          </p:nvCxnSpPr>
          <p:spPr>
            <a:xfrm>
              <a:off x="914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22" name="Google Shape;222;p1"/>
            <p:cNvSpPr/>
            <p:nvPr/>
          </p:nvSpPr>
          <p:spPr>
            <a:xfrm>
              <a:off x="914" y="659"/>
              <a:ext cx="6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3" name="Google Shape;223;p1"/>
            <p:cNvCxnSpPr/>
            <p:nvPr/>
          </p:nvCxnSpPr>
          <p:spPr>
            <a:xfrm>
              <a:off x="1330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24" name="Google Shape;224;p1"/>
            <p:cNvSpPr/>
            <p:nvPr/>
          </p:nvSpPr>
          <p:spPr>
            <a:xfrm>
              <a:off x="1330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5" name="Google Shape;225;p1"/>
            <p:cNvCxnSpPr/>
            <p:nvPr/>
          </p:nvCxnSpPr>
          <p:spPr>
            <a:xfrm>
              <a:off x="1746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26" name="Google Shape;226;p1"/>
            <p:cNvSpPr/>
            <p:nvPr/>
          </p:nvSpPr>
          <p:spPr>
            <a:xfrm>
              <a:off x="1746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7" name="Google Shape;227;p1"/>
            <p:cNvCxnSpPr/>
            <p:nvPr/>
          </p:nvCxnSpPr>
          <p:spPr>
            <a:xfrm>
              <a:off x="2161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28" name="Google Shape;228;p1"/>
            <p:cNvSpPr/>
            <p:nvPr/>
          </p:nvSpPr>
          <p:spPr>
            <a:xfrm>
              <a:off x="2161" y="659"/>
              <a:ext cx="6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9" name="Google Shape;229;p1"/>
            <p:cNvCxnSpPr/>
            <p:nvPr/>
          </p:nvCxnSpPr>
          <p:spPr>
            <a:xfrm>
              <a:off x="2577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30" name="Google Shape;230;p1"/>
            <p:cNvSpPr/>
            <p:nvPr/>
          </p:nvSpPr>
          <p:spPr>
            <a:xfrm>
              <a:off x="2577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1" name="Google Shape;231;p1"/>
            <p:cNvCxnSpPr/>
            <p:nvPr/>
          </p:nvCxnSpPr>
          <p:spPr>
            <a:xfrm>
              <a:off x="2993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32" name="Google Shape;232;p1"/>
            <p:cNvSpPr/>
            <p:nvPr/>
          </p:nvSpPr>
          <p:spPr>
            <a:xfrm>
              <a:off x="2993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3" name="Google Shape;233;p1"/>
            <p:cNvCxnSpPr/>
            <p:nvPr/>
          </p:nvCxnSpPr>
          <p:spPr>
            <a:xfrm>
              <a:off x="3409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34" name="Google Shape;234;p1"/>
            <p:cNvSpPr/>
            <p:nvPr/>
          </p:nvSpPr>
          <p:spPr>
            <a:xfrm>
              <a:off x="3409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5" name="Google Shape;235;p1"/>
            <p:cNvCxnSpPr/>
            <p:nvPr/>
          </p:nvCxnSpPr>
          <p:spPr>
            <a:xfrm>
              <a:off x="3824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36" name="Google Shape;236;p1"/>
            <p:cNvSpPr/>
            <p:nvPr/>
          </p:nvSpPr>
          <p:spPr>
            <a:xfrm>
              <a:off x="3824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7" name="Google Shape;237;p1"/>
            <p:cNvCxnSpPr/>
            <p:nvPr/>
          </p:nvCxnSpPr>
          <p:spPr>
            <a:xfrm>
              <a:off x="4240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38" name="Google Shape;238;p1"/>
            <p:cNvSpPr/>
            <p:nvPr/>
          </p:nvSpPr>
          <p:spPr>
            <a:xfrm>
              <a:off x="4240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9" name="Google Shape;239;p1"/>
            <p:cNvCxnSpPr/>
            <p:nvPr/>
          </p:nvCxnSpPr>
          <p:spPr>
            <a:xfrm>
              <a:off x="4245" y="72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40" name="Google Shape;240;p1"/>
            <p:cNvSpPr/>
            <p:nvPr/>
          </p:nvSpPr>
          <p:spPr>
            <a:xfrm>
              <a:off x="4245" y="72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1" name="Google Shape;241;p1"/>
            <p:cNvCxnSpPr/>
            <p:nvPr/>
          </p:nvCxnSpPr>
          <p:spPr>
            <a:xfrm>
              <a:off x="4245" y="363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42" name="Google Shape;242;p1"/>
            <p:cNvSpPr/>
            <p:nvPr/>
          </p:nvSpPr>
          <p:spPr>
            <a:xfrm>
              <a:off x="4245" y="363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3" name="Google Shape;243;p1"/>
            <p:cNvCxnSpPr/>
            <p:nvPr/>
          </p:nvCxnSpPr>
          <p:spPr>
            <a:xfrm>
              <a:off x="4245" y="654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44" name="Google Shape;244;p1"/>
            <p:cNvSpPr/>
            <p:nvPr/>
          </p:nvSpPr>
          <p:spPr>
            <a:xfrm>
              <a:off x="4245" y="654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5" name="Google Shape;245;p1"/>
          <p:cNvSpPr/>
          <p:nvPr/>
        </p:nvSpPr>
        <p:spPr>
          <a:xfrm>
            <a:off x="350520" y="2197362"/>
            <a:ext cx="6405705" cy="226711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士￥新緑の</a:t>
            </a:r>
            <a:endParaRPr/>
          </a:p>
        </p:txBody>
      </p:sp>
      <p:sp>
        <p:nvSpPr>
          <p:cNvPr id="246" name="Google Shape;246;p1"/>
          <p:cNvSpPr/>
          <p:nvPr/>
        </p:nvSpPr>
        <p:spPr>
          <a:xfrm>
            <a:off x="790796" y="2076280"/>
            <a:ext cx="5360056" cy="1484163"/>
          </a:xfrm>
          <a:prstGeom prst="roundRect">
            <a:avLst>
              <a:gd fmla="val 2219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そろそろ梅雨入りです。雨に濡れた紫陽花が美しい季節になりました。時折肌寒く感じる日がありますが、体調管理にはお気をつけてください。雨の日は銀河アリーナ図書室でゆっくりと読書の日にしてみませんか。皆様のご来館をお待ちしております。　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"/>
          <p:cNvSpPr/>
          <p:nvPr/>
        </p:nvSpPr>
        <p:spPr>
          <a:xfrm>
            <a:off x="1100213" y="4205726"/>
            <a:ext cx="5359132" cy="149278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　　　　　　　　</a:t>
            </a:r>
            <a:r>
              <a:rPr b="1" lang="ja-JP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龍神の雨/道尾秀介 著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添木田蓮と楓は事故で母を失い、継父と三人で暮らしている。溝田辰也と圭介の兄弟は、母に続いて父を亡くし、継母とささやかな生活を送る。蓮は継父の殺害計画を立てた。あの男は、妹を酷い目に合わせたから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―そして、死は訪れた。降り注ぐ雨が、四人の運命を浸してゆく。彼らのもとに暖かな光が射す日は到来するのか？あなたの胸に</a:t>
            </a:r>
            <a:r>
              <a:rPr i="0" lang="ja-JP" sz="1200">
                <a:solidFill>
                  <a:srgbClr val="0F1111"/>
                </a:solidFill>
                <a:latin typeface="Arial"/>
                <a:ea typeface="Arial"/>
                <a:cs typeface="Arial"/>
                <a:sym typeface="Arial"/>
              </a:rPr>
              <a:t>永劫に刻まれるミステリ。</a:t>
            </a:r>
            <a:r>
              <a:rPr lang="ja-JP" sz="1200">
                <a:solidFill>
                  <a:srgbClr val="0F1111"/>
                </a:solidFill>
                <a:latin typeface="Calibri"/>
                <a:ea typeface="Calibri"/>
                <a:cs typeface="Calibri"/>
                <a:sym typeface="Calibri"/>
              </a:rPr>
              <a:t>大藪春彦賞受賞作。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"/>
          <p:cNvSpPr/>
          <p:nvPr/>
        </p:nvSpPr>
        <p:spPr>
          <a:xfrm>
            <a:off x="1100213" y="5703396"/>
            <a:ext cx="5359132" cy="19481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　　　　　　　</a:t>
            </a:r>
            <a:r>
              <a:rPr b="1" lang="ja-JP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その日のまえに/重松清 著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名作短編集。「家族」「死」という思いテーマを驚くほど静かな文章で描き切る7編の連作集です。余命を告知された妻と、新婚時代に住んでいたアパートを訪ねる「その日のまえに」妻の最期を二人の息子とともに見届ける「その日」。亡き妻が残した一通の手紙が届く「その日のあとで」。派手な仕掛けは一切ないのに、雨音のように静かに心に沁み込み、気づいたら涙がこぼれてるタイプの作品です。雨の日、人恋しくなった夜に、家族や自分の日常を噛みしめたくなったときに、そっと開いてみてください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やさしさの塊みたいな一冊です。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4159" y="7793871"/>
            <a:ext cx="494642" cy="438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72126" y="1114321"/>
            <a:ext cx="1023450" cy="483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4089" y="4502941"/>
            <a:ext cx="861557" cy="113278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2" name="Google Shape;252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757" y="6148916"/>
            <a:ext cx="904456" cy="114763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3" name="Google Shape;253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48300" y="3427627"/>
            <a:ext cx="1035611" cy="965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7996" y="1417019"/>
            <a:ext cx="776409" cy="697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e9c91dbc32_3_75"/>
          <p:cNvSpPr txBox="1"/>
          <p:nvPr/>
        </p:nvSpPr>
        <p:spPr>
          <a:xfrm>
            <a:off x="176848" y="2207346"/>
            <a:ext cx="21730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ハチは救急車ねこ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g3e9c91dbc32_3_75"/>
          <p:cNvSpPr txBox="1"/>
          <p:nvPr/>
        </p:nvSpPr>
        <p:spPr>
          <a:xfrm>
            <a:off x="2450985" y="2230873"/>
            <a:ext cx="25135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きゅうしょくのじかん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3e9c91dbc32_3_75"/>
          <p:cNvSpPr txBox="1"/>
          <p:nvPr/>
        </p:nvSpPr>
        <p:spPr>
          <a:xfrm>
            <a:off x="71251" y="2472884"/>
            <a:ext cx="22786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なかがわちひろ作・絵　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e9c91dbc32_3_75"/>
          <p:cNvSpPr txBox="1"/>
          <p:nvPr/>
        </p:nvSpPr>
        <p:spPr>
          <a:xfrm>
            <a:off x="2393941" y="2498405"/>
            <a:ext cx="26532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加藤休ミ作・絵　</a:t>
            </a:r>
            <a:endParaRPr/>
          </a:p>
        </p:txBody>
      </p:sp>
      <p:sp>
        <p:nvSpPr>
          <p:cNvPr id="263" name="Google Shape;263;g3e9c91dbc32_3_75"/>
          <p:cNvSpPr txBox="1"/>
          <p:nvPr/>
        </p:nvSpPr>
        <p:spPr>
          <a:xfrm>
            <a:off x="-615820" y="4629808"/>
            <a:ext cx="320030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劇場という名の星座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3e9c91dbc32_3_75"/>
          <p:cNvSpPr txBox="1"/>
          <p:nvPr/>
        </p:nvSpPr>
        <p:spPr>
          <a:xfrm>
            <a:off x="914400" y="4646014"/>
            <a:ext cx="358128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棺桶まで歩こう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3e9c91dbc32_3_75"/>
          <p:cNvSpPr txBox="1"/>
          <p:nvPr/>
        </p:nvSpPr>
        <p:spPr>
          <a:xfrm>
            <a:off x="5108913" y="4641508"/>
            <a:ext cx="19291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貝殻航路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3e9c91dbc32_3_75"/>
          <p:cNvSpPr txBox="1"/>
          <p:nvPr/>
        </p:nvSpPr>
        <p:spPr>
          <a:xfrm>
            <a:off x="-615820" y="4885698"/>
            <a:ext cx="30895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小川洋子　著</a:t>
            </a:r>
            <a:endParaRPr/>
          </a:p>
        </p:txBody>
      </p:sp>
      <p:sp>
        <p:nvSpPr>
          <p:cNvPr id="267" name="Google Shape;267;g3e9c91dbc32_3_75"/>
          <p:cNvSpPr txBox="1"/>
          <p:nvPr/>
        </p:nvSpPr>
        <p:spPr>
          <a:xfrm flipH="1">
            <a:off x="1817104" y="4869947"/>
            <a:ext cx="17049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萬田緑平　 著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3e9c91dbc32_3_75"/>
          <p:cNvSpPr txBox="1"/>
          <p:nvPr/>
        </p:nvSpPr>
        <p:spPr>
          <a:xfrm>
            <a:off x="4836321" y="4821275"/>
            <a:ext cx="22992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久栖博季　著</a:t>
            </a:r>
            <a:endParaRPr/>
          </a:p>
        </p:txBody>
      </p:sp>
      <p:sp>
        <p:nvSpPr>
          <p:cNvPr id="269" name="Google Shape;269;g3e9c91dbc32_3_75"/>
          <p:cNvSpPr txBox="1"/>
          <p:nvPr/>
        </p:nvSpPr>
        <p:spPr>
          <a:xfrm>
            <a:off x="1671959" y="5647598"/>
            <a:ext cx="30772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-JP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まどろみの星たち</a:t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g3e9c91dbc32_3_75"/>
          <p:cNvSpPr txBox="1"/>
          <p:nvPr/>
        </p:nvSpPr>
        <p:spPr>
          <a:xfrm>
            <a:off x="3313086" y="5661679"/>
            <a:ext cx="407675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菰野江名　著</a:t>
            </a:r>
            <a:endParaRPr/>
          </a:p>
        </p:txBody>
      </p:sp>
      <p:sp>
        <p:nvSpPr>
          <p:cNvPr id="271" name="Google Shape;271;g3e9c91dbc32_3_75"/>
          <p:cNvSpPr txBox="1"/>
          <p:nvPr/>
        </p:nvSpPr>
        <p:spPr>
          <a:xfrm>
            <a:off x="1701547" y="7847204"/>
            <a:ext cx="48191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おべんとうわすれてるよ</a:t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3e9c91dbc32_3_75"/>
          <p:cNvSpPr txBox="1"/>
          <p:nvPr/>
        </p:nvSpPr>
        <p:spPr>
          <a:xfrm>
            <a:off x="3313086" y="7902673"/>
            <a:ext cx="3822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　東川りえ　作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3e9c91dbc32_3_75"/>
          <p:cNvSpPr txBox="1"/>
          <p:nvPr/>
        </p:nvSpPr>
        <p:spPr>
          <a:xfrm>
            <a:off x="1728049" y="6003588"/>
            <a:ext cx="4969645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保育士の文乃は、東京新宿にある24時間営業の保育園「つづきの保育園」で働いている。ここでは、飲食業界、医療関係者、夜の仕事、シングル、深夜手当で生計を立てる外国人など、さまざまな事情から、夜に働かなければならない親達のために子供を預かる“深夜保育”を行っている。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厳しい現代社会の中でも懸命に子育てする親と、親をひたむきに愛する子供たち。文乃はそんな親子の力になりたいと願い、真摯に向き合っていく・・・。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3e9c91dbc32_3_75"/>
          <p:cNvSpPr txBox="1"/>
          <p:nvPr/>
        </p:nvSpPr>
        <p:spPr>
          <a:xfrm>
            <a:off x="1836937" y="8233544"/>
            <a:ext cx="4819147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今日は楽しい遠足の日。ちいたくんは、お弁当を忘れて出かけてしまいます。「ちいた！おべんとうわすれてるよ～～～！」ママは懸命に追いかけますが、ちいたくんはぜんぜん気づいてくれません。果たして無事にお弁当を渡すことができるのでしょうか？頑張るママのスーパー追いかけっこ絵本。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3e9c91dbc32_3_75"/>
          <p:cNvSpPr txBox="1"/>
          <p:nvPr/>
        </p:nvSpPr>
        <p:spPr>
          <a:xfrm>
            <a:off x="2485863" y="72256"/>
            <a:ext cx="2021165" cy="523220"/>
          </a:xfrm>
          <a:prstGeom prst="rect">
            <a:avLst/>
          </a:prstGeom>
          <a:solidFill>
            <a:srgbClr val="FFF2CC"/>
          </a:solidFill>
          <a:ln cap="flat" cmpd="sng" w="28575">
            <a:solidFill>
              <a:schemeClr val="accent2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新刊案内</a:t>
            </a:r>
            <a:endParaRPr/>
          </a:p>
        </p:txBody>
      </p:sp>
      <p:sp>
        <p:nvSpPr>
          <p:cNvPr id="276" name="Google Shape;276;g3e9c91dbc32_3_75"/>
          <p:cNvSpPr txBox="1"/>
          <p:nvPr/>
        </p:nvSpPr>
        <p:spPr>
          <a:xfrm>
            <a:off x="4792314" y="2234769"/>
            <a:ext cx="28587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　朝日のあたる病院</a:t>
            </a:r>
            <a:endParaRPr b="1" sz="1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　　　</a:t>
            </a:r>
            <a:endParaRPr/>
          </a:p>
        </p:txBody>
      </p:sp>
      <p:sp>
        <p:nvSpPr>
          <p:cNvPr id="277" name="Google Shape;277;g3e9c91dbc32_3_75"/>
          <p:cNvSpPr txBox="1"/>
          <p:nvPr/>
        </p:nvSpPr>
        <p:spPr>
          <a:xfrm flipH="1">
            <a:off x="4836320" y="2496728"/>
            <a:ext cx="28147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　本城雅人　著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g3e9c91dbc32_3_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735" y="5234529"/>
            <a:ext cx="6673222" cy="3720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傘 が含まれている画像&#10;&#10;AI によって生成されたコンテンツは間違っている可能性があります。" id="279" name="Google Shape;279;g3e9c91dbc32_3_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007" y="36390"/>
            <a:ext cx="1814036" cy="6283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抽象, 挿絵 が含まれている画像&#10;&#10;AI によって生成されたコンテンツは間違っている可能性があります。" id="280" name="Google Shape;280;g3e9c91dbc32_3_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6160" y="19181"/>
            <a:ext cx="1023140" cy="5770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テーブル, おもちゃ, 食品, 小さい が含まれている画像&#10;&#10;AI によって生成されたコンテンツは間違っている可能性があります。" id="281" name="Google Shape;281;g3e9c91dbc32_3_7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56946" y="769706"/>
            <a:ext cx="1845870" cy="136097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人, 建物, 草, 立つ が含まれている画像&#10;&#10;AI によって生成されたコンテンツは間違っている可能性があります。" id="282" name="Google Shape;282;g3e9c91dbc32_3_7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13063" y="595476"/>
            <a:ext cx="1207631" cy="158532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3" name="Google Shape;283;g3e9c91dbc32_3_7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25563" y="6153151"/>
            <a:ext cx="1062173" cy="154550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4" name="Google Shape;284;g3e9c91dbc32_3_7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01158" y="2907003"/>
            <a:ext cx="1166351" cy="166225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5" name="Google Shape;285;g3e9c91dbc32_3_7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31123" y="2914334"/>
            <a:ext cx="1036680" cy="164649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6" name="Google Shape;286;g3e9c91dbc32_3_7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781553" y="2935036"/>
            <a:ext cx="1180499" cy="166267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7" name="Google Shape;287;g3e9c91dbc32_3_7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463094" y="2937756"/>
            <a:ext cx="1164354" cy="167667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食品 が含まれている画像&#10;&#10;AI によって生成されたコンテンツは間違っている可能性があります。" id="288" name="Google Shape;288;g3e9c91dbc32_3_7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76739" y="694130"/>
            <a:ext cx="1973304" cy="147872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カレンダー が含まれている画像&#10;&#10;AI によって生成されたコンテンツは間違っている可能性があります。" id="289" name="Google Shape;289;g3e9c91dbc32_3_7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8888" y="8241227"/>
            <a:ext cx="1611024" cy="126330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0" name="Google Shape;290;g3e9c91dbc32_3_75"/>
          <p:cNvSpPr txBox="1"/>
          <p:nvPr/>
        </p:nvSpPr>
        <p:spPr>
          <a:xfrm>
            <a:off x="2758965" y="4663604"/>
            <a:ext cx="339923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　　　</a:t>
            </a:r>
            <a:r>
              <a:rPr b="1" lang="ja-JP" sz="1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すべてが円くなるように</a:t>
            </a:r>
            <a:endParaRPr/>
          </a:p>
        </p:txBody>
      </p:sp>
      <p:sp>
        <p:nvSpPr>
          <p:cNvPr id="291" name="Google Shape;291;g3e9c91dbc32_3_75"/>
          <p:cNvSpPr txBox="1"/>
          <p:nvPr/>
        </p:nvSpPr>
        <p:spPr>
          <a:xfrm>
            <a:off x="3775117" y="4849768"/>
            <a:ext cx="13228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-JP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原田マハ　著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2024-01-06T10:00:11Z</dcterms:created>
  <dc:creator>秀行 小玉</dc:creator>
</cp:coreProperties>
</file>