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</p:sldIdLst>
  <p:sldSz cy="9906000" cx="6858000"/>
  <p:notesSz cx="6858000" cy="99456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ihyC63OcjfKnFRt/jn4O4B6OBI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1" y="0"/>
            <a:ext cx="2971800" cy="4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66950" y="1243013"/>
            <a:ext cx="2324100" cy="3355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1" y="4786363"/>
            <a:ext cx="5486400" cy="391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1" y="9446678"/>
            <a:ext cx="2971800" cy="499011"/>
          </a:xfrm>
          <a:prstGeom prst="rect">
            <a:avLst/>
          </a:prstGeom>
          <a:noFill/>
          <a:ln>
            <a:noFill/>
          </a:ln>
        </p:spPr>
        <p:txBody>
          <a:bodyPr anchorCtr="0" anchor="b" bIns="46250" lIns="92525" spcFirstLastPara="1" rIns="92525" wrap="square" tIns="462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  <a:noFill/>
          <a:ln>
            <a:noFill/>
          </a:ln>
        </p:spPr>
        <p:txBody>
          <a:bodyPr anchorCtr="0" anchor="b" bIns="46250" lIns="92525" spcFirstLastPara="1" rIns="92525" wrap="square" tIns="462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ja-JP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/>
          <p:nvPr>
            <p:ph idx="1" type="body"/>
          </p:nvPr>
        </p:nvSpPr>
        <p:spPr>
          <a:xfrm>
            <a:off x="685801" y="4786363"/>
            <a:ext cx="5486400" cy="391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p1:notes"/>
          <p:cNvSpPr/>
          <p:nvPr>
            <p:ph idx="2" type="sldImg"/>
          </p:nvPr>
        </p:nvSpPr>
        <p:spPr>
          <a:xfrm>
            <a:off x="2266950" y="1243013"/>
            <a:ext cx="2324100" cy="3355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:notes"/>
          <p:cNvSpPr txBox="1"/>
          <p:nvPr>
            <p:ph idx="1" type="body"/>
          </p:nvPr>
        </p:nvSpPr>
        <p:spPr>
          <a:xfrm>
            <a:off x="685801" y="4786364"/>
            <a:ext cx="5486400" cy="391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7" name="Google Shape;257;p2:notes"/>
          <p:cNvSpPr/>
          <p:nvPr>
            <p:ph idx="2" type="sldImg"/>
          </p:nvPr>
        </p:nvSpPr>
        <p:spPr>
          <a:xfrm>
            <a:off x="2266950" y="1243013"/>
            <a:ext cx="2324100" cy="3355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7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97" name="Google Shape;97;p1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1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9" name="Google Shape;109;p1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20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2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1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22" name="Google Shape;122;p21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21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24" name="Google Shape;124;p21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2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3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36" name="Google Shape;136;p23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37" name="Google Shape;137;p2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2" name="Google Shape;22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4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4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44" name="Google Shape;144;p2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5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2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 縦書きテキスト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6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2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7" name="Google Shape;47;p11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9" name="Google Shape;49;p11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3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1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5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8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2.jpg"/><Relationship Id="rId13" Type="http://schemas.openxmlformats.org/officeDocument/2006/relationships/image" Target="../media/image5.png"/><Relationship Id="rId1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16.jpg"/><Relationship Id="rId9" Type="http://schemas.openxmlformats.org/officeDocument/2006/relationships/image" Target="../media/image14.jpg"/><Relationship Id="rId5" Type="http://schemas.openxmlformats.org/officeDocument/2006/relationships/image" Target="../media/image10.jpg"/><Relationship Id="rId6" Type="http://schemas.openxmlformats.org/officeDocument/2006/relationships/image" Target="../media/image9.jpg"/><Relationship Id="rId7" Type="http://schemas.openxmlformats.org/officeDocument/2006/relationships/image" Target="../media/image15.jpg"/><Relationship Id="rId8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944" y="1664965"/>
            <a:ext cx="911856" cy="85471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"/>
          <p:cNvSpPr txBox="1"/>
          <p:nvPr/>
        </p:nvSpPr>
        <p:spPr>
          <a:xfrm>
            <a:off x="4396527" y="8929190"/>
            <a:ext cx="20628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発行者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内之浦銀河アリーナ図書室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"/>
          <p:cNvSpPr txBox="1"/>
          <p:nvPr/>
        </p:nvSpPr>
        <p:spPr>
          <a:xfrm>
            <a:off x="4533150" y="9484548"/>
            <a:ext cx="19261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電話　３１ー６５５５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"/>
          <p:cNvSpPr txBox="1"/>
          <p:nvPr/>
        </p:nvSpPr>
        <p:spPr>
          <a:xfrm>
            <a:off x="2984240" y="1150922"/>
            <a:ext cx="3771985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323E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323E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rgbClr val="323E4F"/>
                </a:solidFill>
                <a:latin typeface="Calibri"/>
                <a:ea typeface="Calibri"/>
                <a:cs typeface="Calibri"/>
                <a:sym typeface="Calibri"/>
              </a:rPr>
              <a:t>　　　　第６号（通巻２２９号）</a:t>
            </a:r>
            <a:endParaRPr b="1" i="0" sz="1600" u="none" cap="none" strike="noStrike">
              <a:solidFill>
                <a:srgbClr val="323E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355493" y="7661746"/>
            <a:ext cx="6147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sng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◎お話し会◎「花☆はなの森」ご案内</a:t>
            </a:r>
            <a:endParaRPr b="1" i="0" sz="1400" u="sng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"/>
          <p:cNvSpPr txBox="1"/>
          <p:nvPr/>
        </p:nvSpPr>
        <p:spPr>
          <a:xfrm>
            <a:off x="-389562" y="8828182"/>
            <a:ext cx="5951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開館時間　１０：００～１７：００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開館日　平日・土曜・日曜・祝   日</a:t>
            </a:r>
            <a:r>
              <a:rPr b="1" i="0" lang="ja-JP" sz="1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（年末年始を除く）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sng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sng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＊土・日・祝日の12：00～13：00は閉館致します。</a:t>
            </a:r>
            <a:endParaRPr b="1" i="0" sz="1200" u="sng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"/>
          <p:cNvSpPr txBox="1"/>
          <p:nvPr/>
        </p:nvSpPr>
        <p:spPr>
          <a:xfrm>
            <a:off x="206543" y="1165462"/>
            <a:ext cx="25050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内之浦銀河アリー図書室便り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"/>
          <p:cNvSpPr/>
          <p:nvPr/>
        </p:nvSpPr>
        <p:spPr>
          <a:xfrm>
            <a:off x="248391" y="7568294"/>
            <a:ext cx="6361200" cy="1147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FF00"/>
            </a:solidFill>
            <a:prstDash val="solid"/>
            <a:miter lim="8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222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"/>
          <p:cNvSpPr txBox="1"/>
          <p:nvPr/>
        </p:nvSpPr>
        <p:spPr>
          <a:xfrm>
            <a:off x="2711618" y="8175357"/>
            <a:ext cx="414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本の読み聞かせや、ゲーム、プレゼントもあるよ～！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みなさまの参加をお待ちしております。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"/>
          <p:cNvSpPr/>
          <p:nvPr/>
        </p:nvSpPr>
        <p:spPr>
          <a:xfrm>
            <a:off x="704698" y="1423797"/>
            <a:ext cx="2784033" cy="50562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ja-JP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ほっとしょ！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"/>
          <p:cNvSpPr/>
          <p:nvPr/>
        </p:nvSpPr>
        <p:spPr>
          <a:xfrm>
            <a:off x="2865779" y="1145438"/>
            <a:ext cx="2843022" cy="369332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ja-JP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令和８年９月号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"/>
          <p:cNvSpPr txBox="1"/>
          <p:nvPr/>
        </p:nvSpPr>
        <p:spPr>
          <a:xfrm>
            <a:off x="280443" y="7932929"/>
            <a:ext cx="2780400" cy="738900"/>
          </a:xfrm>
          <a:prstGeom prst="rect">
            <a:avLst/>
          </a:prstGeom>
          <a:noFill/>
          <a:ln cap="flat" cmpd="sng" w="9525">
            <a:solidFill>
              <a:srgbClr val="F5F7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・期日　９月２６日 (土)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・時間　１３時３０分～</a:t>
            </a:r>
            <a:endParaRPr b="1" i="0" sz="14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・会場　銀河アリーナ図書室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"/>
          <p:cNvSpPr/>
          <p:nvPr/>
        </p:nvSpPr>
        <p:spPr>
          <a:xfrm>
            <a:off x="2274697" y="3487734"/>
            <a:ext cx="2009590" cy="35921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ja-JP" sz="2000" u="sng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おすすめの本</a:t>
            </a:r>
            <a:r>
              <a:rPr b="0" i="0" lang="ja-JP" sz="1400" u="sng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" name="Google Shape;176;p1"/>
          <p:cNvGrpSpPr/>
          <p:nvPr/>
        </p:nvGrpSpPr>
        <p:grpSpPr>
          <a:xfrm>
            <a:off x="131763" y="109537"/>
            <a:ext cx="6615113" cy="944563"/>
            <a:chOff x="83" y="69"/>
            <a:chExt cx="4167" cy="595"/>
          </a:xfrm>
        </p:grpSpPr>
        <p:sp>
          <p:nvSpPr>
            <p:cNvPr id="177" name="Google Shape;177;p1"/>
            <p:cNvSpPr/>
            <p:nvPr/>
          </p:nvSpPr>
          <p:spPr>
            <a:xfrm>
              <a:off x="83" y="72"/>
              <a:ext cx="4162" cy="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"/>
            <p:cNvSpPr/>
            <p:nvPr/>
          </p:nvSpPr>
          <p:spPr>
            <a:xfrm>
              <a:off x="89" y="69"/>
              <a:ext cx="355" cy="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MS PGothic"/>
                <a:buNone/>
              </a:pPr>
              <a:r>
                <a:rPr b="0" i="0" lang="ja-JP" sz="2200" u="none" cap="none" strike="noStrike">
                  <a:solidFill>
                    <a:schemeClr val="dk1"/>
                  </a:solidFill>
                  <a:latin typeface="MS PGothic"/>
                  <a:ea typeface="MS PGothic"/>
                  <a:cs typeface="MS PGothic"/>
                  <a:sym typeface="MS PGothic"/>
                </a:rPr>
                <a:t>回覧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"/>
            <p:cNvSpPr/>
            <p:nvPr/>
          </p:nvSpPr>
          <p:spPr>
            <a:xfrm>
              <a:off x="83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"/>
            <p:cNvSpPr/>
            <p:nvPr/>
          </p:nvSpPr>
          <p:spPr>
            <a:xfrm>
              <a:off x="499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"/>
            <p:cNvSpPr/>
            <p:nvPr/>
          </p:nvSpPr>
          <p:spPr>
            <a:xfrm>
              <a:off x="914" y="72"/>
              <a:ext cx="6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"/>
            <p:cNvSpPr/>
            <p:nvPr/>
          </p:nvSpPr>
          <p:spPr>
            <a:xfrm>
              <a:off x="1330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"/>
            <p:cNvSpPr/>
            <p:nvPr/>
          </p:nvSpPr>
          <p:spPr>
            <a:xfrm>
              <a:off x="1746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"/>
            <p:cNvSpPr/>
            <p:nvPr/>
          </p:nvSpPr>
          <p:spPr>
            <a:xfrm>
              <a:off x="2161" y="72"/>
              <a:ext cx="6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"/>
            <p:cNvSpPr/>
            <p:nvPr/>
          </p:nvSpPr>
          <p:spPr>
            <a:xfrm>
              <a:off x="2577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"/>
            <p:cNvSpPr/>
            <p:nvPr/>
          </p:nvSpPr>
          <p:spPr>
            <a:xfrm>
              <a:off x="2993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1"/>
            <p:cNvSpPr/>
            <p:nvPr/>
          </p:nvSpPr>
          <p:spPr>
            <a:xfrm>
              <a:off x="3409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"/>
            <p:cNvSpPr/>
            <p:nvPr/>
          </p:nvSpPr>
          <p:spPr>
            <a:xfrm>
              <a:off x="3824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89" name="Google Shape;189;p1"/>
            <p:cNvCxnSpPr/>
            <p:nvPr/>
          </p:nvCxnSpPr>
          <p:spPr>
            <a:xfrm>
              <a:off x="504" y="72"/>
              <a:ext cx="3741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0" name="Google Shape;190;p1"/>
            <p:cNvSpPr/>
            <p:nvPr/>
          </p:nvSpPr>
          <p:spPr>
            <a:xfrm>
              <a:off x="504" y="72"/>
              <a:ext cx="374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1"/>
            <p:cNvSpPr/>
            <p:nvPr/>
          </p:nvSpPr>
          <p:spPr>
            <a:xfrm>
              <a:off x="4240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2" name="Google Shape;192;p1"/>
            <p:cNvCxnSpPr/>
            <p:nvPr/>
          </p:nvCxnSpPr>
          <p:spPr>
            <a:xfrm>
              <a:off x="504" y="363"/>
              <a:ext cx="3741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3" name="Google Shape;193;p1"/>
            <p:cNvSpPr/>
            <p:nvPr/>
          </p:nvSpPr>
          <p:spPr>
            <a:xfrm>
              <a:off x="504" y="363"/>
              <a:ext cx="374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4" name="Google Shape;194;p1"/>
            <p:cNvCxnSpPr/>
            <p:nvPr/>
          </p:nvCxnSpPr>
          <p:spPr>
            <a:xfrm>
              <a:off x="499" y="72"/>
              <a:ext cx="0" cy="587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5" name="Google Shape;195;p1"/>
            <p:cNvSpPr/>
            <p:nvPr/>
          </p:nvSpPr>
          <p:spPr>
            <a:xfrm>
              <a:off x="499" y="72"/>
              <a:ext cx="5" cy="58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6" name="Google Shape;196;p1"/>
            <p:cNvCxnSpPr/>
            <p:nvPr/>
          </p:nvCxnSpPr>
          <p:spPr>
            <a:xfrm>
              <a:off x="914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7" name="Google Shape;197;p1"/>
            <p:cNvSpPr/>
            <p:nvPr/>
          </p:nvSpPr>
          <p:spPr>
            <a:xfrm>
              <a:off x="914" y="77"/>
              <a:ext cx="6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8" name="Google Shape;198;p1"/>
            <p:cNvCxnSpPr/>
            <p:nvPr/>
          </p:nvCxnSpPr>
          <p:spPr>
            <a:xfrm>
              <a:off x="1330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9" name="Google Shape;199;p1"/>
            <p:cNvSpPr/>
            <p:nvPr/>
          </p:nvSpPr>
          <p:spPr>
            <a:xfrm>
              <a:off x="1330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0" name="Google Shape;200;p1"/>
            <p:cNvCxnSpPr/>
            <p:nvPr/>
          </p:nvCxnSpPr>
          <p:spPr>
            <a:xfrm>
              <a:off x="1746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1" name="Google Shape;201;p1"/>
            <p:cNvSpPr/>
            <p:nvPr/>
          </p:nvSpPr>
          <p:spPr>
            <a:xfrm>
              <a:off x="1746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2" name="Google Shape;202;p1"/>
            <p:cNvCxnSpPr/>
            <p:nvPr/>
          </p:nvCxnSpPr>
          <p:spPr>
            <a:xfrm>
              <a:off x="2161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3" name="Google Shape;203;p1"/>
            <p:cNvSpPr/>
            <p:nvPr/>
          </p:nvSpPr>
          <p:spPr>
            <a:xfrm>
              <a:off x="2161" y="77"/>
              <a:ext cx="6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4" name="Google Shape;204;p1"/>
            <p:cNvCxnSpPr/>
            <p:nvPr/>
          </p:nvCxnSpPr>
          <p:spPr>
            <a:xfrm>
              <a:off x="2577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5" name="Google Shape;205;p1"/>
            <p:cNvSpPr/>
            <p:nvPr/>
          </p:nvSpPr>
          <p:spPr>
            <a:xfrm>
              <a:off x="2577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6" name="Google Shape;206;p1"/>
            <p:cNvCxnSpPr/>
            <p:nvPr/>
          </p:nvCxnSpPr>
          <p:spPr>
            <a:xfrm>
              <a:off x="2993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7" name="Google Shape;207;p1"/>
            <p:cNvSpPr/>
            <p:nvPr/>
          </p:nvSpPr>
          <p:spPr>
            <a:xfrm>
              <a:off x="2993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8" name="Google Shape;208;p1"/>
            <p:cNvCxnSpPr/>
            <p:nvPr/>
          </p:nvCxnSpPr>
          <p:spPr>
            <a:xfrm>
              <a:off x="3409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9" name="Google Shape;209;p1"/>
            <p:cNvSpPr/>
            <p:nvPr/>
          </p:nvSpPr>
          <p:spPr>
            <a:xfrm>
              <a:off x="3409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0" name="Google Shape;210;p1"/>
            <p:cNvCxnSpPr/>
            <p:nvPr/>
          </p:nvCxnSpPr>
          <p:spPr>
            <a:xfrm>
              <a:off x="3824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1" name="Google Shape;211;p1"/>
            <p:cNvSpPr/>
            <p:nvPr/>
          </p:nvSpPr>
          <p:spPr>
            <a:xfrm>
              <a:off x="3824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2" name="Google Shape;212;p1"/>
            <p:cNvCxnSpPr/>
            <p:nvPr/>
          </p:nvCxnSpPr>
          <p:spPr>
            <a:xfrm>
              <a:off x="504" y="654"/>
              <a:ext cx="3741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3" name="Google Shape;213;p1"/>
            <p:cNvSpPr/>
            <p:nvPr/>
          </p:nvSpPr>
          <p:spPr>
            <a:xfrm>
              <a:off x="504" y="654"/>
              <a:ext cx="374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4" name="Google Shape;214;p1"/>
            <p:cNvCxnSpPr/>
            <p:nvPr/>
          </p:nvCxnSpPr>
          <p:spPr>
            <a:xfrm>
              <a:off x="4240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5" name="Google Shape;215;p1"/>
            <p:cNvSpPr/>
            <p:nvPr/>
          </p:nvSpPr>
          <p:spPr>
            <a:xfrm>
              <a:off x="4240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6" name="Google Shape;216;p1"/>
            <p:cNvCxnSpPr/>
            <p:nvPr/>
          </p:nvCxnSpPr>
          <p:spPr>
            <a:xfrm>
              <a:off x="83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7" name="Google Shape;217;p1"/>
            <p:cNvSpPr/>
            <p:nvPr/>
          </p:nvSpPr>
          <p:spPr>
            <a:xfrm>
              <a:off x="83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8" name="Google Shape;218;p1"/>
            <p:cNvCxnSpPr/>
            <p:nvPr/>
          </p:nvCxnSpPr>
          <p:spPr>
            <a:xfrm>
              <a:off x="499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9" name="Google Shape;219;p1"/>
            <p:cNvSpPr/>
            <p:nvPr/>
          </p:nvSpPr>
          <p:spPr>
            <a:xfrm>
              <a:off x="499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0" name="Google Shape;220;p1"/>
            <p:cNvCxnSpPr/>
            <p:nvPr/>
          </p:nvCxnSpPr>
          <p:spPr>
            <a:xfrm>
              <a:off x="914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1" name="Google Shape;221;p1"/>
            <p:cNvSpPr/>
            <p:nvPr/>
          </p:nvSpPr>
          <p:spPr>
            <a:xfrm>
              <a:off x="914" y="659"/>
              <a:ext cx="6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2" name="Google Shape;222;p1"/>
            <p:cNvCxnSpPr/>
            <p:nvPr/>
          </p:nvCxnSpPr>
          <p:spPr>
            <a:xfrm>
              <a:off x="1330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3" name="Google Shape;223;p1"/>
            <p:cNvSpPr/>
            <p:nvPr/>
          </p:nvSpPr>
          <p:spPr>
            <a:xfrm>
              <a:off x="1330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4" name="Google Shape;224;p1"/>
            <p:cNvCxnSpPr/>
            <p:nvPr/>
          </p:nvCxnSpPr>
          <p:spPr>
            <a:xfrm>
              <a:off x="1746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5" name="Google Shape;225;p1"/>
            <p:cNvSpPr/>
            <p:nvPr/>
          </p:nvSpPr>
          <p:spPr>
            <a:xfrm>
              <a:off x="1746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6" name="Google Shape;226;p1"/>
            <p:cNvCxnSpPr/>
            <p:nvPr/>
          </p:nvCxnSpPr>
          <p:spPr>
            <a:xfrm>
              <a:off x="2161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7" name="Google Shape;227;p1"/>
            <p:cNvSpPr/>
            <p:nvPr/>
          </p:nvSpPr>
          <p:spPr>
            <a:xfrm>
              <a:off x="2161" y="659"/>
              <a:ext cx="6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8" name="Google Shape;228;p1"/>
            <p:cNvCxnSpPr/>
            <p:nvPr/>
          </p:nvCxnSpPr>
          <p:spPr>
            <a:xfrm>
              <a:off x="2577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9" name="Google Shape;229;p1"/>
            <p:cNvSpPr/>
            <p:nvPr/>
          </p:nvSpPr>
          <p:spPr>
            <a:xfrm>
              <a:off x="2577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0" name="Google Shape;230;p1"/>
            <p:cNvCxnSpPr/>
            <p:nvPr/>
          </p:nvCxnSpPr>
          <p:spPr>
            <a:xfrm>
              <a:off x="2993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1" name="Google Shape;231;p1"/>
            <p:cNvSpPr/>
            <p:nvPr/>
          </p:nvSpPr>
          <p:spPr>
            <a:xfrm>
              <a:off x="2993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2" name="Google Shape;232;p1"/>
            <p:cNvCxnSpPr/>
            <p:nvPr/>
          </p:nvCxnSpPr>
          <p:spPr>
            <a:xfrm>
              <a:off x="3409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3" name="Google Shape;233;p1"/>
            <p:cNvSpPr/>
            <p:nvPr/>
          </p:nvSpPr>
          <p:spPr>
            <a:xfrm>
              <a:off x="3409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4" name="Google Shape;234;p1"/>
            <p:cNvCxnSpPr/>
            <p:nvPr/>
          </p:nvCxnSpPr>
          <p:spPr>
            <a:xfrm>
              <a:off x="3824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5" name="Google Shape;235;p1"/>
            <p:cNvSpPr/>
            <p:nvPr/>
          </p:nvSpPr>
          <p:spPr>
            <a:xfrm>
              <a:off x="3824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6" name="Google Shape;236;p1"/>
            <p:cNvCxnSpPr/>
            <p:nvPr/>
          </p:nvCxnSpPr>
          <p:spPr>
            <a:xfrm>
              <a:off x="4240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7" name="Google Shape;237;p1"/>
            <p:cNvSpPr/>
            <p:nvPr/>
          </p:nvSpPr>
          <p:spPr>
            <a:xfrm>
              <a:off x="4240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8" name="Google Shape;238;p1"/>
            <p:cNvCxnSpPr/>
            <p:nvPr/>
          </p:nvCxnSpPr>
          <p:spPr>
            <a:xfrm>
              <a:off x="4245" y="72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9" name="Google Shape;239;p1"/>
            <p:cNvSpPr/>
            <p:nvPr/>
          </p:nvSpPr>
          <p:spPr>
            <a:xfrm>
              <a:off x="4245" y="72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0" name="Google Shape;240;p1"/>
            <p:cNvCxnSpPr/>
            <p:nvPr/>
          </p:nvCxnSpPr>
          <p:spPr>
            <a:xfrm>
              <a:off x="4245" y="363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41" name="Google Shape;241;p1"/>
            <p:cNvSpPr/>
            <p:nvPr/>
          </p:nvSpPr>
          <p:spPr>
            <a:xfrm>
              <a:off x="4245" y="363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2" name="Google Shape;242;p1"/>
            <p:cNvCxnSpPr/>
            <p:nvPr/>
          </p:nvCxnSpPr>
          <p:spPr>
            <a:xfrm>
              <a:off x="4245" y="654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43" name="Google Shape;243;p1"/>
            <p:cNvSpPr/>
            <p:nvPr/>
          </p:nvSpPr>
          <p:spPr>
            <a:xfrm>
              <a:off x="4245" y="654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4" name="Google Shape;244;p1"/>
          <p:cNvSpPr/>
          <p:nvPr/>
        </p:nvSpPr>
        <p:spPr>
          <a:xfrm>
            <a:off x="350520" y="2197362"/>
            <a:ext cx="6405705" cy="226711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ja-JP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士￥新緑の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"/>
          <p:cNvSpPr/>
          <p:nvPr/>
        </p:nvSpPr>
        <p:spPr>
          <a:xfrm>
            <a:off x="790796" y="2121150"/>
            <a:ext cx="5360056" cy="1379452"/>
          </a:xfrm>
          <a:prstGeom prst="roundRect">
            <a:avLst>
              <a:gd fmla="val 2219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まだまだ厳しい暑さが続いておりますが、暦の上では秋を迎えました。静かな時間を本と一緒に過ごすのにぴったりの季節です。今月も皆様の心に寄り添う本を多数ご用意して、ご来館をお待ちしております。　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"/>
          <p:cNvSpPr/>
          <p:nvPr/>
        </p:nvSpPr>
        <p:spPr>
          <a:xfrm>
            <a:off x="704698" y="3910257"/>
            <a:ext cx="5219700" cy="29813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highlight>
                  <a:srgbClr val="FF00FF"/>
                </a:highlight>
                <a:latin typeface="Calibri"/>
                <a:ea typeface="Calibri"/>
                <a:cs typeface="Calibri"/>
                <a:sym typeface="Calibri"/>
              </a:rPr>
              <a:t>読書の秋、はじめました！</a:t>
            </a:r>
            <a:endParaRPr b="1" i="0" sz="1600" u="none" cap="none" strike="noStrike">
              <a:solidFill>
                <a:schemeClr val="dk1"/>
              </a:solidFill>
              <a:highlight>
                <a:srgbClr val="FF00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5082" y="4632528"/>
            <a:ext cx="833342" cy="116024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48" name="Google Shape;24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5128" y="6282736"/>
            <a:ext cx="843296" cy="116024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49" name="Google Shape;249;p1"/>
          <p:cNvSpPr/>
          <p:nvPr/>
        </p:nvSpPr>
        <p:spPr>
          <a:xfrm>
            <a:off x="1525439" y="5836825"/>
            <a:ext cx="4473000" cy="1619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"/>
          <p:cNvSpPr txBox="1"/>
          <p:nvPr/>
        </p:nvSpPr>
        <p:spPr>
          <a:xfrm>
            <a:off x="1525439" y="4463069"/>
            <a:ext cx="469177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ja-JP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　</a:t>
            </a: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９月１日の朝へ/椰月美智子 著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９月１日は、日本で子どもがいちばん多く命を絶ってしまう日。父親と、３人の「母親」がいる高永家の４兄妹が夏休みに知った、痛み、喪失、孤独とは―。静かな感動が胸を満たす青春家族小説。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"/>
          <p:cNvSpPr txBox="1"/>
          <p:nvPr/>
        </p:nvSpPr>
        <p:spPr>
          <a:xfrm>
            <a:off x="1525439" y="6245701"/>
            <a:ext cx="4629744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最期まで在宅おひとりさまで機嫌よく/上野千鶴子 著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「在宅ひとり死」を提唱する社会学者が、</a:t>
            </a:r>
            <a:r>
              <a:rPr b="1" i="0" lang="ja-JP" sz="1400" u="none" cap="none" strike="noStrike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橋田壽賀子、桐島洋子ら１０人のロールモデルと人生後半の生き方・老い方を語り合う。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57075" y="7681125"/>
            <a:ext cx="642175" cy="49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39619" y="3288992"/>
            <a:ext cx="1478416" cy="1046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35125" y="3500602"/>
            <a:ext cx="1226599" cy="834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"/>
          <p:cNvSpPr txBox="1"/>
          <p:nvPr/>
        </p:nvSpPr>
        <p:spPr>
          <a:xfrm>
            <a:off x="-29130" y="2167870"/>
            <a:ext cx="2651041" cy="747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ねこのおしごと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はたらくねこたちのおはなし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"/>
          <p:cNvSpPr txBox="1"/>
          <p:nvPr/>
        </p:nvSpPr>
        <p:spPr>
          <a:xfrm>
            <a:off x="2138767" y="2327231"/>
            <a:ext cx="282572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ファイア・ドーム　上　　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"/>
          <p:cNvSpPr txBox="1"/>
          <p:nvPr/>
        </p:nvSpPr>
        <p:spPr>
          <a:xfrm>
            <a:off x="0" y="2608006"/>
            <a:ext cx="258448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星野萌　作　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"/>
          <p:cNvSpPr txBox="1"/>
          <p:nvPr/>
        </p:nvSpPr>
        <p:spPr>
          <a:xfrm>
            <a:off x="2012901" y="2534443"/>
            <a:ext cx="304668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辻村深月　著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"/>
          <p:cNvSpPr txBox="1"/>
          <p:nvPr/>
        </p:nvSpPr>
        <p:spPr>
          <a:xfrm>
            <a:off x="-216977" y="4671800"/>
            <a:ext cx="2838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王国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"/>
          <p:cNvSpPr txBox="1"/>
          <p:nvPr/>
        </p:nvSpPr>
        <p:spPr>
          <a:xfrm>
            <a:off x="1844646" y="4659149"/>
            <a:ext cx="327113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はじまりのスープ、夏ゼリー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"/>
          <p:cNvSpPr txBox="1"/>
          <p:nvPr/>
        </p:nvSpPr>
        <p:spPr>
          <a:xfrm>
            <a:off x="4121765" y="4632606"/>
            <a:ext cx="3096813" cy="3127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夜の恩寵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"/>
          <p:cNvSpPr txBox="1"/>
          <p:nvPr/>
        </p:nvSpPr>
        <p:spPr>
          <a:xfrm>
            <a:off x="-515303" y="4885698"/>
            <a:ext cx="313721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湊かなえ　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"/>
          <p:cNvSpPr txBox="1"/>
          <p:nvPr/>
        </p:nvSpPr>
        <p:spPr>
          <a:xfrm>
            <a:off x="4038756" y="4885698"/>
            <a:ext cx="309681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三浦しをん著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"/>
          <p:cNvSpPr txBox="1"/>
          <p:nvPr/>
        </p:nvSpPr>
        <p:spPr>
          <a:xfrm>
            <a:off x="214943" y="5606544"/>
            <a:ext cx="463178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ja-JP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８０代になるとたいていボケるか死ぬ。</a:t>
            </a:r>
            <a:endParaRPr b="1" i="0" sz="18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ja-JP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７０代は神様から与えられた特別な時間。</a:t>
            </a:r>
            <a:endParaRPr b="1" i="0" sz="18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"/>
          <p:cNvSpPr txBox="1"/>
          <p:nvPr/>
        </p:nvSpPr>
        <p:spPr>
          <a:xfrm>
            <a:off x="3313086" y="5820752"/>
            <a:ext cx="407675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林真理子　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"/>
          <p:cNvSpPr txBox="1"/>
          <p:nvPr/>
        </p:nvSpPr>
        <p:spPr>
          <a:xfrm>
            <a:off x="214942" y="7844499"/>
            <a:ext cx="63057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ja-JP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大噴火のサバイバル　生き残り作戦</a:t>
            </a:r>
            <a:endParaRPr b="1" i="0" sz="18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"/>
          <p:cNvSpPr txBox="1"/>
          <p:nvPr/>
        </p:nvSpPr>
        <p:spPr>
          <a:xfrm>
            <a:off x="3313086" y="7902673"/>
            <a:ext cx="3822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洪　在徹　原案　　　　　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"/>
          <p:cNvSpPr txBox="1"/>
          <p:nvPr/>
        </p:nvSpPr>
        <p:spPr>
          <a:xfrm>
            <a:off x="1836937" y="6213231"/>
            <a:ext cx="4753323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７０代は頭も体もまだ大丈夫。　　　　　　　　　　それなりに蓄えもできている。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でもこれまでと全く同じことをしていたらダメ。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できないことは諦め、楽しいことを大事にし、人生の　新しいステージに立とう！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確実に近づく「その日」を見つめ、今の１分１秒を楽　しんで生きるための痛快・人生論。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"/>
          <p:cNvSpPr txBox="1"/>
          <p:nvPr/>
        </p:nvSpPr>
        <p:spPr>
          <a:xfrm>
            <a:off x="1836937" y="8233544"/>
            <a:ext cx="4939327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ダイヤ、マーレ、キュリの３人は「巨大地震のサバイバル」を経験したことで地震が起こる仕組みに興味を持ち、「火山ツアー」に参加。火山が生み出す自然の美しさや、地形の面白さなどに触れつつ噴火口にたどり着くが、突如、激しい噴火が起きる。噴煙、噴石、火山灰、火山弾、そして火砕流に土石流まで・・・。　　　　　　　　　　　　３人はこの過酷な状況をサバイバルできるのか？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"/>
          <p:cNvSpPr txBox="1"/>
          <p:nvPr/>
        </p:nvSpPr>
        <p:spPr>
          <a:xfrm>
            <a:off x="2485863" y="72256"/>
            <a:ext cx="2021165" cy="523220"/>
          </a:xfrm>
          <a:prstGeom prst="rect">
            <a:avLst/>
          </a:prstGeom>
          <a:solidFill>
            <a:srgbClr val="FEF2CC"/>
          </a:solidFill>
          <a:ln cap="flat" cmpd="sng" w="28575">
            <a:solidFill>
              <a:schemeClr val="accent2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ja-JP" sz="2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新刊案内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"/>
          <p:cNvSpPr txBox="1"/>
          <p:nvPr/>
        </p:nvSpPr>
        <p:spPr>
          <a:xfrm>
            <a:off x="4507029" y="2337293"/>
            <a:ext cx="308056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　ファイア・ドーム　下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　　　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"/>
          <p:cNvSpPr txBox="1"/>
          <p:nvPr/>
        </p:nvSpPr>
        <p:spPr>
          <a:xfrm flipH="1">
            <a:off x="4495687" y="2519656"/>
            <a:ext cx="3155410" cy="3127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　辻村深月　著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"/>
          <p:cNvSpPr txBox="1"/>
          <p:nvPr/>
        </p:nvSpPr>
        <p:spPr>
          <a:xfrm>
            <a:off x="2772009" y="4885699"/>
            <a:ext cx="2343770" cy="3077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瀬尾まいこ　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" name="Google Shape;27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2087" y="2956184"/>
            <a:ext cx="1156497" cy="167387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9" name="Google Shape;27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284" y="911163"/>
            <a:ext cx="1961919" cy="126594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0" name="Google Shape;280;p2" title="9784344988064-2.webp"/>
          <p:cNvPicPr preferRelativeResize="0"/>
          <p:nvPr/>
        </p:nvPicPr>
        <p:blipFill rotWithShape="1">
          <a:blip r:embed="rId5">
            <a:alphaModFix/>
          </a:blip>
          <a:srcRect b="1588" l="0" r="0" t="1588"/>
          <a:stretch/>
        </p:blipFill>
        <p:spPr>
          <a:xfrm>
            <a:off x="477750" y="6280275"/>
            <a:ext cx="1003150" cy="148524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1" name="Google Shape;281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77844" y="2937631"/>
            <a:ext cx="1343921" cy="164658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2" name="Google Shape;282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0912" y="2964593"/>
            <a:ext cx="1152155" cy="1667594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3" name="Google Shape;283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929941" y="677452"/>
            <a:ext cx="1212605" cy="160598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4" name="Google Shape;284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063868" y="696998"/>
            <a:ext cx="1212605" cy="160598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5" name="Google Shape;285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7304" y="8241228"/>
            <a:ext cx="1352011" cy="15762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6" name="Google Shape;286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1736" y="60735"/>
            <a:ext cx="2210509" cy="74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836835" y="0"/>
            <a:ext cx="1939429" cy="643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14942" y="5208912"/>
            <a:ext cx="6444926" cy="357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